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7556500" cy="10693400"/>
  <p:notesSz cx="6797675" cy="9926638"/>
  <p:embeddedFontLst>
    <p:embeddedFont>
      <p:font typeface="游ゴシック" panose="020B0400000000000000" pitchFamily="50" charset="-128"/>
      <p:regular r:id="rId4"/>
      <p:bold r:id="rId5"/>
    </p:embeddedFont>
    <p:embeddedFont>
      <p:font typeface="BIZ UDゴシック" panose="020B0400000000000000" pitchFamily="49" charset="-128"/>
      <p:regular r:id="rId6"/>
      <p:bold r:id="rId7"/>
    </p:embeddedFont>
    <p:embeddedFont>
      <p:font typeface="Meiryo UI" panose="020B0604030504040204" pitchFamily="50" charset="-128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2DDEF"/>
    <a:srgbClr val="22FE7B"/>
    <a:srgbClr val="C7E689"/>
    <a:srgbClr val="5CE1E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2" autoAdjust="0"/>
    <p:restoredTop sz="94622" autoAdjust="0"/>
  </p:normalViewPr>
  <p:slideViewPr>
    <p:cSldViewPr>
      <p:cViewPr varScale="1">
        <p:scale>
          <a:sx n="62" d="100"/>
          <a:sy n="62" d="100"/>
        </p:scale>
        <p:origin x="359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DDB4B-2866-45F9-9F40-1CB6A4195685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1DD52-9708-442B-8CB7-B794C6E915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37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1DD52-9708-442B-8CB7-B794C6E915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53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tmp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743" y="-18626"/>
            <a:ext cx="7708900" cy="10712026"/>
          </a:xfrm>
          <a:custGeom>
            <a:avLst/>
            <a:gdLst/>
            <a:ahLst/>
            <a:cxnLst/>
            <a:rect l="l" t="t" r="r" b="b"/>
            <a:pathLst>
              <a:path w="7908474" h="11276897">
                <a:moveTo>
                  <a:pt x="0" y="0"/>
                </a:moveTo>
                <a:lnTo>
                  <a:pt x="7908474" y="0"/>
                </a:lnTo>
                <a:lnTo>
                  <a:pt x="7908474" y="11276897"/>
                </a:lnTo>
                <a:lnTo>
                  <a:pt x="0" y="112768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268950" y="8389713"/>
            <a:ext cx="7043573" cy="28707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39"/>
              </a:lnSpc>
            </a:pPr>
            <a:endParaRPr/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7CF20EA-C9B0-1DE2-6DFD-9E1CFD22D9E4}"/>
              </a:ext>
            </a:extLst>
          </p:cNvPr>
          <p:cNvGrpSpPr/>
          <p:nvPr/>
        </p:nvGrpSpPr>
        <p:grpSpPr>
          <a:xfrm>
            <a:off x="3715454" y="67269"/>
            <a:ext cx="3766294" cy="1287878"/>
            <a:chOff x="-1123453" y="206461"/>
            <a:chExt cx="3766294" cy="1287878"/>
          </a:xfrm>
        </p:grpSpPr>
        <p:sp>
          <p:nvSpPr>
            <p:cNvPr id="3" name="Freeform 3"/>
            <p:cNvSpPr/>
            <p:nvPr/>
          </p:nvSpPr>
          <p:spPr>
            <a:xfrm>
              <a:off x="-1123453" y="206461"/>
              <a:ext cx="2814758" cy="1287878"/>
            </a:xfrm>
            <a:custGeom>
              <a:avLst/>
              <a:gdLst/>
              <a:ahLst/>
              <a:cxnLst/>
              <a:rect l="l" t="t" r="r" b="b"/>
              <a:pathLst>
                <a:path w="3024000" h="1737425">
                  <a:moveTo>
                    <a:pt x="0" y="0"/>
                  </a:moveTo>
                  <a:lnTo>
                    <a:pt x="3024000" y="0"/>
                  </a:lnTo>
                  <a:lnTo>
                    <a:pt x="3024000" y="1737425"/>
                  </a:lnTo>
                  <a:lnTo>
                    <a:pt x="0" y="1737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-975664" y="356237"/>
              <a:ext cx="3618505" cy="2870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630"/>
                </a:lnSpc>
                <a:spcBef>
                  <a:spcPct val="0"/>
                </a:spcBef>
              </a:pPr>
              <a:r>
                <a:rPr lang="ja-JP" altLang="en-US" sz="2000" b="1" dirty="0">
                  <a:solidFill>
                    <a:srgbClr val="554127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 Bold"/>
                  <a:sym typeface="M Plus Rounded Black Bold"/>
                </a:rPr>
                <a:t>フタバ産業</a:t>
              </a:r>
              <a:r>
                <a:rPr lang="en-US" sz="2000" b="1" dirty="0" err="1">
                  <a:solidFill>
                    <a:srgbClr val="554127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 Bold"/>
                  <a:sym typeface="M Plus Rounded Black Bold"/>
                </a:rPr>
                <a:t>健康保険組合</a:t>
              </a:r>
              <a:endParaRPr lang="en-US" sz="2000" b="1" dirty="0">
                <a:solidFill>
                  <a:srgbClr val="55412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 Plus Rounded Black Bold"/>
                <a:sym typeface="M Plus Rounded Black Bold"/>
              </a:endParaRP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285921" y="1415362"/>
            <a:ext cx="7700450" cy="7920978"/>
            <a:chOff x="-235410" y="-28575"/>
            <a:chExt cx="2759667" cy="851205"/>
          </a:xfrm>
        </p:grpSpPr>
        <p:sp>
          <p:nvSpPr>
            <p:cNvPr id="90" name="Freeform 90"/>
            <p:cNvSpPr/>
            <p:nvPr/>
          </p:nvSpPr>
          <p:spPr>
            <a:xfrm>
              <a:off x="-235410" y="5249"/>
              <a:ext cx="2524257" cy="817381"/>
            </a:xfrm>
            <a:custGeom>
              <a:avLst/>
              <a:gdLst/>
              <a:ahLst/>
              <a:cxnLst/>
              <a:rect l="l" t="t" r="r" b="b"/>
              <a:pathLst>
                <a:path w="2524257" h="760937">
                  <a:moveTo>
                    <a:pt x="40668" y="0"/>
                  </a:moveTo>
                  <a:lnTo>
                    <a:pt x="2483589" y="0"/>
                  </a:lnTo>
                  <a:cubicBezTo>
                    <a:pt x="2506050" y="0"/>
                    <a:pt x="2524257" y="18208"/>
                    <a:pt x="2524257" y="40668"/>
                  </a:cubicBezTo>
                  <a:lnTo>
                    <a:pt x="2524257" y="720269"/>
                  </a:lnTo>
                  <a:cubicBezTo>
                    <a:pt x="2524257" y="731055"/>
                    <a:pt x="2519973" y="741399"/>
                    <a:pt x="2512346" y="749026"/>
                  </a:cubicBezTo>
                  <a:cubicBezTo>
                    <a:pt x="2504719" y="756652"/>
                    <a:pt x="2494375" y="760937"/>
                    <a:pt x="2483589" y="760937"/>
                  </a:cubicBezTo>
                  <a:lnTo>
                    <a:pt x="40668" y="760937"/>
                  </a:lnTo>
                  <a:cubicBezTo>
                    <a:pt x="18208" y="760937"/>
                    <a:pt x="0" y="742729"/>
                    <a:pt x="0" y="720269"/>
                  </a:cubicBezTo>
                  <a:lnTo>
                    <a:pt x="0" y="40668"/>
                  </a:lnTo>
                  <a:cubicBezTo>
                    <a:pt x="0" y="29882"/>
                    <a:pt x="4285" y="19538"/>
                    <a:pt x="11912" y="11912"/>
                  </a:cubicBezTo>
                  <a:cubicBezTo>
                    <a:pt x="19538" y="4285"/>
                    <a:pt x="29882" y="0"/>
                    <a:pt x="4066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554127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0" y="-28575"/>
              <a:ext cx="2524257" cy="789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pic>
        <p:nvPicPr>
          <p:cNvPr id="98" name="図 97" descr="黒い背景と白い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6407B08E-9547-270D-1A33-507832C9DC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5356" r="16096" b="87370"/>
          <a:stretch>
            <a:fillRect/>
          </a:stretch>
        </p:blipFill>
        <p:spPr>
          <a:xfrm>
            <a:off x="-6699570" y="2004559"/>
            <a:ext cx="5341088" cy="777441"/>
          </a:xfrm>
          <a:prstGeom prst="rect">
            <a:avLst/>
          </a:prstGeom>
        </p:spPr>
      </p:pic>
      <p:sp>
        <p:nvSpPr>
          <p:cNvPr id="106" name="Freeform 26">
            <a:extLst>
              <a:ext uri="{FF2B5EF4-FFF2-40B4-BE49-F238E27FC236}">
                <a16:creationId xmlns:a16="http://schemas.microsoft.com/office/drawing/2014/main" id="{DE08AAB9-D942-6E15-E3CA-E9943D47D8E5}"/>
              </a:ext>
            </a:extLst>
          </p:cNvPr>
          <p:cNvSpPr/>
          <p:nvPr/>
        </p:nvSpPr>
        <p:spPr>
          <a:xfrm rot="1136442">
            <a:off x="6026738" y="1122919"/>
            <a:ext cx="351689" cy="421413"/>
          </a:xfrm>
          <a:custGeom>
            <a:avLst/>
            <a:gdLst/>
            <a:ahLst/>
            <a:cxnLst/>
            <a:rect l="l" t="t" r="r" b="b"/>
            <a:pathLst>
              <a:path w="351689" h="421413">
                <a:moveTo>
                  <a:pt x="0" y="0"/>
                </a:moveTo>
                <a:lnTo>
                  <a:pt x="351688" y="0"/>
                </a:lnTo>
                <a:lnTo>
                  <a:pt x="351688" y="421413"/>
                </a:lnTo>
                <a:lnTo>
                  <a:pt x="0" y="421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6" name="TextBox 53">
            <a:extLst>
              <a:ext uri="{FF2B5EF4-FFF2-40B4-BE49-F238E27FC236}">
                <a16:creationId xmlns:a16="http://schemas.microsoft.com/office/drawing/2014/main" id="{BBF0E45F-EBE2-995F-30BF-68C4C9413D53}"/>
              </a:ext>
            </a:extLst>
          </p:cNvPr>
          <p:cNvSpPr txBox="1"/>
          <p:nvPr/>
        </p:nvSpPr>
        <p:spPr>
          <a:xfrm>
            <a:off x="84993" y="9670972"/>
            <a:ext cx="7556500" cy="616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</a:pPr>
            <a:r>
              <a:rPr lang="ja-JP" altLang="en-US" b="1" dirty="0">
                <a:solidFill>
                  <a:srgbClr val="55412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 Plus Rounded Black Bold"/>
                <a:sym typeface="M Plus Rounded Black Bold"/>
              </a:rPr>
              <a:t>問い合わせ先：フタバ産業健康保険組合　  </a:t>
            </a:r>
            <a:r>
              <a:rPr lang="en-US" altLang="ja-JP" b="1" dirty="0">
                <a:solidFill>
                  <a:srgbClr val="55412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 Plus Rounded Black Bold"/>
                <a:sym typeface="M Plus Rounded Black Bold"/>
              </a:rPr>
              <a:t>TEL</a:t>
            </a:r>
            <a:r>
              <a:rPr lang="ja-JP" altLang="en-US" b="1" dirty="0">
                <a:solidFill>
                  <a:srgbClr val="55412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 Plus Rounded Black Bold"/>
                <a:sym typeface="M Plus Rounded Black Bold"/>
              </a:rPr>
              <a:t>：</a:t>
            </a:r>
            <a:r>
              <a:rPr lang="en-US" altLang="ja-JP" b="1" dirty="0">
                <a:solidFill>
                  <a:srgbClr val="55412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 Plus Rounded Black Bold"/>
                <a:sym typeface="M Plus Rounded Black Bold"/>
              </a:rPr>
              <a:t>0564-62-9558</a:t>
            </a:r>
          </a:p>
          <a:p>
            <a:pPr algn="ctr">
              <a:lnSpc>
                <a:spcPts val="2630"/>
              </a:lnSpc>
            </a:pPr>
            <a:r>
              <a:rPr lang="ja-JP" altLang="en-US" b="1" dirty="0">
                <a:solidFill>
                  <a:srgbClr val="55412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 Plus Rounded Black Bold"/>
                <a:sym typeface="M Plus Rounded Black Bold"/>
              </a:rPr>
              <a:t>　　　　　　　　　　　　　    　 担当：中根</a:t>
            </a:r>
            <a:endParaRPr lang="en-US" b="1" dirty="0">
              <a:solidFill>
                <a:srgbClr val="554127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 Plus Rounded Black Bold"/>
              <a:sym typeface="M Plus Rounded Black Bold"/>
            </a:endParaRPr>
          </a:p>
        </p:txBody>
      </p:sp>
      <p:sp>
        <p:nvSpPr>
          <p:cNvPr id="120" name="Rectangle 1">
            <a:extLst>
              <a:ext uri="{FF2B5EF4-FFF2-40B4-BE49-F238E27FC236}">
                <a16:creationId xmlns:a16="http://schemas.microsoft.com/office/drawing/2014/main" id="{F5C41E2E-7DE9-44AC-3BC5-54CC281E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1" name="Rectangle 2">
            <a:extLst>
              <a:ext uri="{FF2B5EF4-FFF2-40B4-BE49-F238E27FC236}">
                <a16:creationId xmlns:a16="http://schemas.microsoft.com/office/drawing/2014/main" id="{BC609ADF-D882-EF83-6146-9451EB035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C502D072-0F90-636A-1F4B-CDC100AFE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02670"/>
              </p:ext>
            </p:extLst>
          </p:nvPr>
        </p:nvGraphicFramePr>
        <p:xfrm>
          <a:off x="833339" y="2851012"/>
          <a:ext cx="5603960" cy="17827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6047">
                  <a:extLst>
                    <a:ext uri="{9D8B030D-6E8A-4147-A177-3AD203B41FA5}">
                      <a16:colId xmlns:a16="http://schemas.microsoft.com/office/drawing/2014/main" val="3551485418"/>
                    </a:ext>
                  </a:extLst>
                </a:gridCol>
                <a:gridCol w="2427913">
                  <a:extLst>
                    <a:ext uri="{9D8B030D-6E8A-4147-A177-3AD203B41FA5}">
                      <a16:colId xmlns:a16="http://schemas.microsoft.com/office/drawing/2014/main" val="1483924405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 Plus Rounded Black Bold" panose="020B0600070205080204" charset="-128"/>
                        </a:rPr>
                        <a:t>　　　　　施設名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 Plus Rounded Black Bold" panose="020B0600070205080204" charset="-128"/>
                        </a:rPr>
                        <a:t>入園料（自己負担）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03077"/>
                  </a:ext>
                </a:extLst>
              </a:tr>
              <a:tr h="670137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 Plus Rounded Black Bold" panose="020B0600070205080204" charset="-128"/>
                        </a:rPr>
                        <a:t>　　　</a:t>
                      </a:r>
                      <a:r>
                        <a:rPr kumimoji="1" lang="ja-JP" altLang="en-US" sz="2000" b="1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 Plus Rounded Black Bold" panose="020B0600070205080204" charset="-128"/>
                        </a:rPr>
                        <a:t>東山動植物園</a:t>
                      </a:r>
                      <a:endParaRPr kumimoji="1" lang="en-US" altLang="ja-JP" sz="2000" b="1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 Plus Rounded Black Bold" panose="020B0600070205080204" charset="-128"/>
                      </a:endParaRPr>
                    </a:p>
                    <a:p>
                      <a:r>
                        <a:rPr kumimoji="1" lang="ja-JP" altLang="en-US" sz="2000" b="1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 Plus Rounded Black Bold" panose="020B0600070205080204" charset="-128"/>
                        </a:rPr>
                        <a:t>　　　（名古屋市）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kumimoji="1" lang="en-US" altLang="ja-JP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 Plus Rounded Black Bold" panose="020B060007020508020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24795"/>
                  </a:ext>
                </a:extLst>
              </a:tr>
              <a:tr h="715923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 Plus Rounded Black Bold" panose="020B0600070205080204" charset="-128"/>
                        </a:rPr>
                        <a:t>　　　</a:t>
                      </a:r>
                      <a:r>
                        <a:rPr kumimoji="1" lang="ja-JP" altLang="en-US" sz="2000" b="1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 Plus Rounded Black Bold" panose="020B0600070205080204" charset="-128"/>
                        </a:rPr>
                        <a:t>のんほいパーク</a:t>
                      </a:r>
                      <a:endParaRPr kumimoji="1" lang="en-US" altLang="ja-JP" sz="2000" b="1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 Plus Rounded Black Bold" panose="020B0600070205080204" charset="-128"/>
                      </a:endParaRPr>
                    </a:p>
                    <a:p>
                      <a:r>
                        <a:rPr kumimoji="1" lang="ja-JP" altLang="en-US" sz="2000" b="1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 Plus Rounded Black Bold" panose="020B0600070205080204" charset="-128"/>
                        </a:rPr>
                        <a:t>　　　（豊橋市）</a:t>
                      </a: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M Plus Rounded Black Bold" panose="020B0600070205080204" charset="-128"/>
                        <a:ea typeface="M Plus Rounded Black Bold" panose="020B0600070205080204" charset="-128"/>
                        <a:cs typeface="M Plus Rounded Black Bold" panose="020B060007020508020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486184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96FF5C0-D6A1-6295-4967-0D80C81ABFC1}"/>
              </a:ext>
            </a:extLst>
          </p:cNvPr>
          <p:cNvSpPr txBox="1"/>
          <p:nvPr/>
        </p:nvSpPr>
        <p:spPr>
          <a:xfrm>
            <a:off x="4729290" y="3503270"/>
            <a:ext cx="187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 Plus Rounded Black Bold" panose="020B0600070205080204" charset="-128"/>
              </a:rPr>
              <a:t>無料</a:t>
            </a:r>
            <a:endParaRPr kumimoji="1" lang="ja-JP" altLang="en-US" sz="4400" b="1" dirty="0">
              <a:latin typeface="BIZ UDゴシック" panose="020B0400000000000000" pitchFamily="49" charset="-128"/>
              <a:ea typeface="BIZ UDゴシック" panose="020B0400000000000000" pitchFamily="49" charset="-128"/>
              <a:cs typeface="M Plus Rounded Black Bold" panose="020B0600070205080204" charset="-128"/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5C15DEBC-046A-AA41-4A0E-C3AB5E198DBD}"/>
              </a:ext>
            </a:extLst>
          </p:cNvPr>
          <p:cNvGrpSpPr/>
          <p:nvPr/>
        </p:nvGrpSpPr>
        <p:grpSpPr>
          <a:xfrm>
            <a:off x="447949" y="2125823"/>
            <a:ext cx="2547205" cy="534913"/>
            <a:chOff x="0" y="0"/>
            <a:chExt cx="3396274" cy="713217"/>
          </a:xfrm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1B5DDFE5-B02C-5F36-48F5-49CF1BB94446}"/>
                </a:ext>
              </a:extLst>
            </p:cNvPr>
            <p:cNvSpPr/>
            <p:nvPr/>
          </p:nvSpPr>
          <p:spPr>
            <a:xfrm rot="-10800000">
              <a:off x="0" y="0"/>
              <a:ext cx="3396274" cy="713217"/>
            </a:xfrm>
            <a:custGeom>
              <a:avLst/>
              <a:gdLst/>
              <a:ahLst/>
              <a:cxnLst/>
              <a:rect l="l" t="t" r="r" b="b"/>
              <a:pathLst>
                <a:path w="3396274" h="713217">
                  <a:moveTo>
                    <a:pt x="0" y="0"/>
                  </a:moveTo>
                  <a:lnTo>
                    <a:pt x="3396274" y="0"/>
                  </a:lnTo>
                  <a:lnTo>
                    <a:pt x="3396274" y="713217"/>
                  </a:lnTo>
                  <a:lnTo>
                    <a:pt x="0" y="713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74B560D6-AED4-BE97-BB2A-4BCD09355B0C}"/>
                </a:ext>
              </a:extLst>
            </p:cNvPr>
            <p:cNvSpPr txBox="1"/>
            <p:nvPr/>
          </p:nvSpPr>
          <p:spPr>
            <a:xfrm>
              <a:off x="577555" y="181476"/>
              <a:ext cx="2281595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40"/>
                </a:lnSpc>
              </a:pPr>
              <a:r>
                <a:rPr lang="ja-JP" altLang="en-US" sz="2000" b="1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イベント</a:t>
              </a:r>
              <a:r>
                <a:rPr lang="en-US" sz="2000" b="1" dirty="0" err="1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概要</a:t>
              </a:r>
              <a:endParaRPr lang="en-US" sz="2000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9" name="テキスト ボックス 23">
            <a:extLst>
              <a:ext uri="{FF2B5EF4-FFF2-40B4-BE49-F238E27FC236}">
                <a16:creationId xmlns:a16="http://schemas.microsoft.com/office/drawing/2014/main" id="{2F7E73D3-5461-31F8-3F35-F61261FB9BD4}"/>
              </a:ext>
            </a:extLst>
          </p:cNvPr>
          <p:cNvSpPr txBox="1"/>
          <p:nvPr/>
        </p:nvSpPr>
        <p:spPr>
          <a:xfrm>
            <a:off x="926320" y="4650712"/>
            <a:ext cx="6202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人様</a:t>
            </a:r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会場となります。</a:t>
            </a:r>
            <a:r>
              <a:rPr kumimoji="1" lang="ja-JP" altLang="en-US" sz="16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重複でのお申込はできません。</a:t>
            </a:r>
          </a:p>
        </p:txBody>
      </p:sp>
      <p:sp>
        <p:nvSpPr>
          <p:cNvPr id="20" name="テキスト ボックス 23">
            <a:extLst>
              <a:ext uri="{FF2B5EF4-FFF2-40B4-BE49-F238E27FC236}">
                <a16:creationId xmlns:a16="http://schemas.microsoft.com/office/drawing/2014/main" id="{C62F9725-7717-7831-9F3B-71FD0E47AABD}"/>
              </a:ext>
            </a:extLst>
          </p:cNvPr>
          <p:cNvSpPr txBox="1"/>
          <p:nvPr/>
        </p:nvSpPr>
        <p:spPr>
          <a:xfrm>
            <a:off x="926320" y="4998658"/>
            <a:ext cx="654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のんほいパークはチケットの申込時に入園料が発生します。</a:t>
            </a:r>
            <a:endParaRPr kumimoji="1"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「絶対に行く」という方のみお申込みください。　</a:t>
            </a:r>
            <a:endParaRPr kumimoji="1" lang="ja-JP" altLang="en-US" sz="1600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6097A97F-4CB9-A765-8AC4-A37497160B1E}"/>
              </a:ext>
            </a:extLst>
          </p:cNvPr>
          <p:cNvGrpSpPr/>
          <p:nvPr/>
        </p:nvGrpSpPr>
        <p:grpSpPr>
          <a:xfrm>
            <a:off x="308858" y="5890386"/>
            <a:ext cx="7237419" cy="3014740"/>
            <a:chOff x="85773" y="3959272"/>
            <a:chExt cx="7237419" cy="3014740"/>
          </a:xfrm>
        </p:grpSpPr>
        <p:sp>
          <p:nvSpPr>
            <p:cNvPr id="21" name="TextBox 101">
              <a:extLst>
                <a:ext uri="{FF2B5EF4-FFF2-40B4-BE49-F238E27FC236}">
                  <a16:creationId xmlns:a16="http://schemas.microsoft.com/office/drawing/2014/main" id="{AEEE0C83-C673-F7CE-78A0-3BD50127F08D}"/>
                </a:ext>
              </a:extLst>
            </p:cNvPr>
            <p:cNvSpPr txBox="1"/>
            <p:nvPr/>
          </p:nvSpPr>
          <p:spPr>
            <a:xfrm>
              <a:off x="1786958" y="5392658"/>
              <a:ext cx="5388279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ja-JP" sz="2400" b="1" u="sng" kern="100" dirty="0">
                  <a:highlight>
                    <a:srgbClr val="FFFF00"/>
                  </a:highlight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3</a:t>
              </a:r>
              <a:r>
                <a:rPr lang="ja-JP" altLang="en-US" sz="2400" b="1" u="sng" kern="100" dirty="0">
                  <a:effectLst/>
                  <a:highlight>
                    <a:srgbClr val="FFFF00"/>
                  </a:highlight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月</a:t>
              </a:r>
              <a:r>
                <a:rPr lang="en-US" altLang="ja-JP" sz="2400" b="1" u="sng" kern="100" dirty="0">
                  <a:highlight>
                    <a:srgbClr val="FFFF00"/>
                  </a:highlight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31</a:t>
              </a:r>
              <a:r>
                <a:rPr lang="ja-JP" altLang="en-US" sz="2400" b="1" u="sng" kern="100" dirty="0">
                  <a:effectLst/>
                  <a:highlight>
                    <a:srgbClr val="FFFF00"/>
                  </a:highlight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日</a:t>
              </a:r>
              <a:r>
                <a:rPr lang="en-US" altLang="ja-JP" sz="2400" b="1" u="sng" kern="100" dirty="0">
                  <a:highlight>
                    <a:srgbClr val="FFFF00"/>
                  </a:highlight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(</a:t>
              </a:r>
              <a:r>
                <a:rPr lang="ja-JP" altLang="en-US" sz="2400" b="1" u="sng" kern="100" dirty="0">
                  <a:highlight>
                    <a:srgbClr val="FFFF00"/>
                  </a:highlight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火</a:t>
              </a:r>
              <a:r>
                <a:rPr lang="en-US" altLang="ja-JP" sz="2400" b="1" u="sng" kern="100" dirty="0">
                  <a:highlight>
                    <a:srgbClr val="FFFF00"/>
                  </a:highlight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)</a:t>
              </a:r>
              <a:r>
                <a:rPr lang="ja-JP" altLang="en-US" kern="100" dirty="0">
                  <a:solidFill>
                    <a:srgbClr val="4A4A4A"/>
                  </a:solidFill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までに上記</a:t>
              </a:r>
              <a:r>
                <a:rPr lang="en-US" altLang="ja-JP" kern="100" dirty="0">
                  <a:solidFill>
                    <a:srgbClr val="4A4A4A"/>
                  </a:solidFill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QR</a:t>
              </a:r>
              <a:r>
                <a:rPr lang="ja-JP" altLang="en-US" kern="100" dirty="0">
                  <a:solidFill>
                    <a:srgbClr val="4A4A4A"/>
                  </a:solidFill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を読取り、</a:t>
              </a:r>
              <a:endParaRPr lang="en-US" altLang="ja-JP" kern="100" dirty="0">
                <a:solidFill>
                  <a:srgbClr val="4A4A4A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 Plus Rounded Black" panose="020B0600070205080204" charset="-128"/>
              </a:endParaRPr>
            </a:p>
            <a:p>
              <a:pPr>
                <a:lnSpc>
                  <a:spcPts val="2000"/>
                </a:lnSpc>
              </a:pPr>
              <a:r>
                <a:rPr lang="en-US" altLang="ja-JP" kern="100" dirty="0">
                  <a:solidFill>
                    <a:srgbClr val="4A4A4A"/>
                  </a:solidFill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WEB</a:t>
              </a:r>
              <a:r>
                <a:rPr lang="ja-JP" altLang="en-US" kern="100" dirty="0" err="1">
                  <a:solidFill>
                    <a:srgbClr val="4A4A4A"/>
                  </a:solidFill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にて</a:t>
              </a:r>
              <a:r>
                <a:rPr lang="ja-JP" altLang="en-US" kern="100" dirty="0">
                  <a:solidFill>
                    <a:srgbClr val="4A4A4A"/>
                  </a:solidFill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M Plus Rounded Black" panose="020B0600070205080204" charset="-128"/>
                </a:rPr>
                <a:t>お申込みください。</a:t>
              </a:r>
              <a:endParaRPr lang="ja-JP" altLang="ja-JP" sz="1600" kern="100" dirty="0">
                <a:solidFill>
                  <a:srgbClr val="4A4A4A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 Plus Rounded Black" panose="020B0600070205080204" charset="-128"/>
              </a:endParaRPr>
            </a:p>
          </p:txBody>
        </p:sp>
        <p:sp>
          <p:nvSpPr>
            <p:cNvPr id="22" name="TextBox 102">
              <a:extLst>
                <a:ext uri="{FF2B5EF4-FFF2-40B4-BE49-F238E27FC236}">
                  <a16:creationId xmlns:a16="http://schemas.microsoft.com/office/drawing/2014/main" id="{F166EC00-8A15-4EAA-B8EF-19C012F3A52A}"/>
                </a:ext>
              </a:extLst>
            </p:cNvPr>
            <p:cNvSpPr txBox="1"/>
            <p:nvPr/>
          </p:nvSpPr>
          <p:spPr>
            <a:xfrm>
              <a:off x="1759083" y="4700267"/>
              <a:ext cx="5041272" cy="23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20"/>
                </a:lnSpc>
              </a:pPr>
              <a:r>
                <a:rPr lang="en-US" altLang="ja-JP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2026</a:t>
              </a:r>
              <a:r>
                <a:rPr lang="en-US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年</a:t>
              </a:r>
              <a:r>
                <a:rPr lang="en-US" altLang="ja-JP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5</a:t>
              </a:r>
              <a:r>
                <a:rPr lang="en-US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</a:t>
              </a:r>
              <a:r>
                <a:rPr lang="en-US" altLang="ja-JP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</a:t>
              </a:r>
              <a:r>
                <a:rPr lang="en-US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日（</a:t>
              </a:r>
              <a:r>
                <a:rPr lang="ja-JP" altLang="en-US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金</a:t>
              </a:r>
              <a:r>
                <a:rPr lang="en-US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）～</a:t>
              </a:r>
              <a:r>
                <a:rPr lang="en-US" altLang="ja-JP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5</a:t>
              </a:r>
              <a:r>
                <a:rPr lang="en-US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</a:t>
              </a:r>
              <a:r>
                <a:rPr lang="en-US" altLang="ja-JP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31</a:t>
              </a:r>
              <a:r>
                <a:rPr lang="en-US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日（</a:t>
              </a:r>
              <a:r>
                <a:rPr lang="ja-JP" altLang="en-US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</a:t>
              </a:r>
              <a:r>
                <a:rPr lang="en-US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）</a:t>
              </a:r>
            </a:p>
          </p:txBody>
        </p:sp>
        <p:sp>
          <p:nvSpPr>
            <p:cNvPr id="23" name="TextBox 103">
              <a:extLst>
                <a:ext uri="{FF2B5EF4-FFF2-40B4-BE49-F238E27FC236}">
                  <a16:creationId xmlns:a16="http://schemas.microsoft.com/office/drawing/2014/main" id="{3887E9DD-8554-FB0B-F78B-B31E680AF332}"/>
                </a:ext>
              </a:extLst>
            </p:cNvPr>
            <p:cNvSpPr txBox="1"/>
            <p:nvPr/>
          </p:nvSpPr>
          <p:spPr>
            <a:xfrm>
              <a:off x="1735753" y="4036553"/>
              <a:ext cx="4928293" cy="2308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20"/>
                </a:lnSpc>
              </a:pPr>
              <a:r>
                <a:rPr lang="ja-JP" altLang="en-US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フタバ産業健康保険組合の被保険者とその家族</a:t>
              </a:r>
              <a:endParaRPr lang="en-US" dirty="0">
                <a:solidFill>
                  <a:srgbClr val="4A4A4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4" name="TextBox 113">
              <a:extLst>
                <a:ext uri="{FF2B5EF4-FFF2-40B4-BE49-F238E27FC236}">
                  <a16:creationId xmlns:a16="http://schemas.microsoft.com/office/drawing/2014/main" id="{F4FA5F1C-4E98-C77E-E7AD-E360E055A6D5}"/>
                </a:ext>
              </a:extLst>
            </p:cNvPr>
            <p:cNvSpPr txBox="1"/>
            <p:nvPr/>
          </p:nvSpPr>
          <p:spPr>
            <a:xfrm>
              <a:off x="1682193" y="6775047"/>
              <a:ext cx="5388280" cy="1989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20"/>
                </a:lnSpc>
              </a:pPr>
              <a:r>
                <a:rPr lang="en-US" sz="1400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（※</a:t>
              </a:r>
              <a:r>
                <a:rPr lang="en-US" sz="1400" dirty="0" err="1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必ず入園整理券を持参して</a:t>
              </a:r>
              <a:r>
                <a:rPr lang="ja-JP" altLang="en-US" sz="1400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窓口で提出して</a:t>
              </a:r>
              <a:r>
                <a:rPr lang="en-US" sz="1400" dirty="0" err="1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ください</a:t>
              </a:r>
              <a:r>
                <a:rPr lang="ja-JP" altLang="en-US" sz="1400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。</a:t>
              </a:r>
              <a:r>
                <a:rPr lang="en-US" sz="1400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）</a:t>
              </a:r>
            </a:p>
          </p:txBody>
        </p:sp>
        <p:sp>
          <p:nvSpPr>
            <p:cNvPr id="25" name="TextBox 103">
              <a:extLst>
                <a:ext uri="{FF2B5EF4-FFF2-40B4-BE49-F238E27FC236}">
                  <a16:creationId xmlns:a16="http://schemas.microsoft.com/office/drawing/2014/main" id="{337E04B3-A534-8358-2272-742B0B49EBFF}"/>
                </a:ext>
              </a:extLst>
            </p:cNvPr>
            <p:cNvSpPr txBox="1"/>
            <p:nvPr/>
          </p:nvSpPr>
          <p:spPr>
            <a:xfrm>
              <a:off x="1786223" y="6140707"/>
              <a:ext cx="5536969" cy="5269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00"/>
                </a:lnSpc>
              </a:pPr>
              <a:r>
                <a:rPr lang="ja-JP" altLang="en-US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入園整理券（東山動植物園）</a:t>
              </a:r>
              <a:endParaRPr lang="en-US" altLang="ja-JP" dirty="0">
                <a:solidFill>
                  <a:srgbClr val="4A4A4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lnSpc>
                  <a:spcPts val="2200"/>
                </a:lnSpc>
              </a:pPr>
              <a:r>
                <a:rPr lang="ja-JP" altLang="en-US" dirty="0">
                  <a:solidFill>
                    <a:srgbClr val="4A4A4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前売り券（のんほいパーク）</a:t>
              </a:r>
              <a:endParaRPr lang="en-US" altLang="ja-JP" dirty="0">
                <a:solidFill>
                  <a:srgbClr val="4A4A4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A70D32BD-654E-D087-283B-F794AA787823}"/>
                </a:ext>
              </a:extLst>
            </p:cNvPr>
            <p:cNvGrpSpPr/>
            <p:nvPr/>
          </p:nvGrpSpPr>
          <p:grpSpPr>
            <a:xfrm>
              <a:off x="126165" y="4627681"/>
              <a:ext cx="1556028" cy="436273"/>
              <a:chOff x="298093" y="2967251"/>
              <a:chExt cx="1556028" cy="436273"/>
            </a:xfrm>
          </p:grpSpPr>
          <p:sp>
            <p:nvSpPr>
              <p:cNvPr id="36" name="角丸四角形 50">
                <a:extLst>
                  <a:ext uri="{FF2B5EF4-FFF2-40B4-BE49-F238E27FC236}">
                    <a16:creationId xmlns:a16="http://schemas.microsoft.com/office/drawing/2014/main" id="{380B70B9-987E-5767-8D3A-9A22FA2678BE}"/>
                  </a:ext>
                </a:extLst>
              </p:cNvPr>
              <p:cNvSpPr/>
              <p:nvPr/>
            </p:nvSpPr>
            <p:spPr>
              <a:xfrm>
                <a:off x="450493" y="2967251"/>
                <a:ext cx="1216448" cy="436273"/>
              </a:xfrm>
              <a:prstGeom prst="roundRect">
                <a:avLst/>
              </a:prstGeom>
              <a:solidFill>
                <a:srgbClr val="5CE1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7" name="TextBox 27">
                <a:extLst>
                  <a:ext uri="{FF2B5EF4-FFF2-40B4-BE49-F238E27FC236}">
                    <a16:creationId xmlns:a16="http://schemas.microsoft.com/office/drawing/2014/main" id="{87C0DAF3-C32E-EFA6-AE35-49EDCC89AA3A}"/>
                  </a:ext>
                </a:extLst>
              </p:cNvPr>
              <p:cNvSpPr txBox="1"/>
              <p:nvPr/>
            </p:nvSpPr>
            <p:spPr>
              <a:xfrm>
                <a:off x="298093" y="3105813"/>
                <a:ext cx="1556028" cy="192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540"/>
                  </a:lnSpc>
                </a:pPr>
                <a:r>
                  <a:rPr lang="ja-JP" altLang="en-US" sz="1600" b="1" dirty="0">
                    <a:solidFill>
                      <a:schemeClr val="bg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ｲﾍﾞﾝﾄ期間</a:t>
                </a:r>
                <a:endParaRPr lang="en-US" sz="1600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B7D706D-74FF-DD3C-6E8A-9763968B3E11}"/>
                </a:ext>
              </a:extLst>
            </p:cNvPr>
            <p:cNvGrpSpPr/>
            <p:nvPr/>
          </p:nvGrpSpPr>
          <p:grpSpPr>
            <a:xfrm>
              <a:off x="85773" y="3959272"/>
              <a:ext cx="1556028" cy="436273"/>
              <a:chOff x="254909" y="2996475"/>
              <a:chExt cx="1556028" cy="436273"/>
            </a:xfrm>
          </p:grpSpPr>
          <p:sp>
            <p:nvSpPr>
              <p:cNvPr id="34" name="角丸四角形 56">
                <a:extLst>
                  <a:ext uri="{FF2B5EF4-FFF2-40B4-BE49-F238E27FC236}">
                    <a16:creationId xmlns:a16="http://schemas.microsoft.com/office/drawing/2014/main" id="{159F6C5A-1E3A-E096-0AF0-E9B212E57FD6}"/>
                  </a:ext>
                </a:extLst>
              </p:cNvPr>
              <p:cNvSpPr/>
              <p:nvPr/>
            </p:nvSpPr>
            <p:spPr>
              <a:xfrm>
                <a:off x="454597" y="2996475"/>
                <a:ext cx="1216448" cy="436273"/>
              </a:xfrm>
              <a:prstGeom prst="roundRect">
                <a:avLst/>
              </a:prstGeom>
              <a:solidFill>
                <a:srgbClr val="5CE1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5" name="TextBox 27">
                <a:extLst>
                  <a:ext uri="{FF2B5EF4-FFF2-40B4-BE49-F238E27FC236}">
                    <a16:creationId xmlns:a16="http://schemas.microsoft.com/office/drawing/2014/main" id="{87C0DAF3-C32E-EFA6-AE35-49EDCC89AA3A}"/>
                  </a:ext>
                </a:extLst>
              </p:cNvPr>
              <p:cNvSpPr txBox="1"/>
              <p:nvPr/>
            </p:nvSpPr>
            <p:spPr>
              <a:xfrm>
                <a:off x="254909" y="3137264"/>
                <a:ext cx="1556028" cy="192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540"/>
                  </a:lnSpc>
                </a:pPr>
                <a:r>
                  <a:rPr lang="ja-JP" altLang="en-US" sz="1600" b="1" dirty="0">
                    <a:solidFill>
                      <a:schemeClr val="bg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対象者</a:t>
                </a:r>
                <a:endParaRPr lang="en-US" sz="1600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58C1AB9C-FD60-9DA8-D1BB-787515689B03}"/>
                </a:ext>
              </a:extLst>
            </p:cNvPr>
            <p:cNvGrpSpPr/>
            <p:nvPr/>
          </p:nvGrpSpPr>
          <p:grpSpPr>
            <a:xfrm>
              <a:off x="126165" y="5349144"/>
              <a:ext cx="1556028" cy="436273"/>
              <a:chOff x="298093" y="2967251"/>
              <a:chExt cx="1556028" cy="436273"/>
            </a:xfrm>
          </p:grpSpPr>
          <p:sp>
            <p:nvSpPr>
              <p:cNvPr id="32" name="角丸四角形 59">
                <a:extLst>
                  <a:ext uri="{FF2B5EF4-FFF2-40B4-BE49-F238E27FC236}">
                    <a16:creationId xmlns:a16="http://schemas.microsoft.com/office/drawing/2014/main" id="{F3FC0E9A-D313-E6CF-5480-667D063252A4}"/>
                  </a:ext>
                </a:extLst>
              </p:cNvPr>
              <p:cNvSpPr/>
              <p:nvPr/>
            </p:nvSpPr>
            <p:spPr>
              <a:xfrm>
                <a:off x="450493" y="2967251"/>
                <a:ext cx="1216448" cy="436273"/>
              </a:xfrm>
              <a:prstGeom prst="roundRect">
                <a:avLst/>
              </a:prstGeom>
              <a:solidFill>
                <a:srgbClr val="5CE1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87C0DAF3-C32E-EFA6-AE35-49EDCC89AA3A}"/>
                  </a:ext>
                </a:extLst>
              </p:cNvPr>
              <p:cNvSpPr txBox="1"/>
              <p:nvPr/>
            </p:nvSpPr>
            <p:spPr>
              <a:xfrm>
                <a:off x="298093" y="3105813"/>
                <a:ext cx="1556028" cy="192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540"/>
                  </a:lnSpc>
                </a:pPr>
                <a:r>
                  <a:rPr lang="ja-JP" altLang="en-US" sz="1600" dirty="0">
                    <a:solidFill>
                      <a:schemeClr val="bg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申込</a:t>
                </a:r>
                <a:r>
                  <a:rPr lang="ja-JP" altLang="en-US" sz="1600" b="1" dirty="0">
                    <a:solidFill>
                      <a:schemeClr val="bg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方法</a:t>
                </a:r>
                <a:endParaRPr lang="en-US" sz="1600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840DD047-5306-7A30-B3A3-2C70FCB7251E}"/>
                </a:ext>
              </a:extLst>
            </p:cNvPr>
            <p:cNvGrpSpPr/>
            <p:nvPr/>
          </p:nvGrpSpPr>
          <p:grpSpPr>
            <a:xfrm>
              <a:off x="126165" y="6065885"/>
              <a:ext cx="1556028" cy="436273"/>
              <a:chOff x="359548" y="7306519"/>
              <a:chExt cx="1556028" cy="436273"/>
            </a:xfrm>
          </p:grpSpPr>
          <p:sp>
            <p:nvSpPr>
              <p:cNvPr id="30" name="角丸四角形 64">
                <a:extLst>
                  <a:ext uri="{FF2B5EF4-FFF2-40B4-BE49-F238E27FC236}">
                    <a16:creationId xmlns:a16="http://schemas.microsoft.com/office/drawing/2014/main" id="{F6E61A7C-4D4D-B3C1-A06C-925179D4E3B8}"/>
                  </a:ext>
                </a:extLst>
              </p:cNvPr>
              <p:cNvSpPr/>
              <p:nvPr/>
            </p:nvSpPr>
            <p:spPr>
              <a:xfrm>
                <a:off x="511948" y="7306519"/>
                <a:ext cx="1216448" cy="436273"/>
              </a:xfrm>
              <a:prstGeom prst="roundRect">
                <a:avLst/>
              </a:prstGeom>
              <a:solidFill>
                <a:srgbClr val="5CE1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1" name="TextBox 99">
                <a:extLst>
                  <a:ext uri="{FF2B5EF4-FFF2-40B4-BE49-F238E27FC236}">
                    <a16:creationId xmlns:a16="http://schemas.microsoft.com/office/drawing/2014/main" id="{5B33B70F-73D9-0FC9-A3C2-5CD377EC2D8A}"/>
                  </a:ext>
                </a:extLst>
              </p:cNvPr>
              <p:cNvSpPr txBox="1"/>
              <p:nvPr/>
            </p:nvSpPr>
            <p:spPr>
              <a:xfrm>
                <a:off x="359548" y="7420084"/>
                <a:ext cx="1556028" cy="192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540"/>
                  </a:lnSpc>
                </a:pPr>
                <a:r>
                  <a:rPr lang="ja-JP" altLang="en-US" sz="1400" b="1" dirty="0">
                    <a:solidFill>
                      <a:schemeClr val="bg1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当日の持ち物</a:t>
                </a:r>
                <a:endParaRPr lang="en-US" sz="1400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sp>
          <p:nvSpPr>
            <p:cNvPr id="44" name="TextBox 103">
              <a:extLst>
                <a:ext uri="{FF2B5EF4-FFF2-40B4-BE49-F238E27FC236}">
                  <a16:creationId xmlns:a16="http://schemas.microsoft.com/office/drawing/2014/main" id="{87EEDC49-7A0A-1616-15EF-DA5035C90952}"/>
                </a:ext>
              </a:extLst>
            </p:cNvPr>
            <p:cNvSpPr txBox="1"/>
            <p:nvPr/>
          </p:nvSpPr>
          <p:spPr>
            <a:xfrm>
              <a:off x="5138598" y="6234182"/>
              <a:ext cx="1698893" cy="2308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20"/>
                </a:lnSpc>
              </a:pPr>
              <a:r>
                <a:rPr lang="ja-JP" altLang="en-US" sz="1600" u="sng" dirty="0">
                  <a:solidFill>
                    <a:srgbClr val="4A4A4A"/>
                  </a:solidFill>
                  <a:highlight>
                    <a:srgbClr val="FFFF00"/>
                  </a:highligh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４月中旬に配布</a:t>
              </a:r>
              <a:endParaRPr lang="en-US" sz="1600" u="sng" dirty="0">
                <a:solidFill>
                  <a:srgbClr val="4A4A4A"/>
                </a:solidFill>
                <a:highlight>
                  <a:srgbClr val="FFFF0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40" name="テキスト ボックス 5">
            <a:extLst>
              <a:ext uri="{FF2B5EF4-FFF2-40B4-BE49-F238E27FC236}">
                <a16:creationId xmlns:a16="http://schemas.microsoft.com/office/drawing/2014/main" id="{519A0A16-59ED-F0D7-CCC7-2FE63D1AB0B8}"/>
              </a:ext>
            </a:extLst>
          </p:cNvPr>
          <p:cNvSpPr txBox="1"/>
          <p:nvPr/>
        </p:nvSpPr>
        <p:spPr>
          <a:xfrm>
            <a:off x="4292525" y="2420162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お申込は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コチラ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から！</a:t>
            </a:r>
          </a:p>
        </p:txBody>
      </p:sp>
      <p:pic>
        <p:nvPicPr>
          <p:cNvPr id="39" name="図 38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9D52D274-8DC3-9B8E-B383-EC9C9A447B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41" y="2115810"/>
            <a:ext cx="673956" cy="679024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2E8B171-E848-3A6B-0FCA-1F03F6EACE64}"/>
              </a:ext>
            </a:extLst>
          </p:cNvPr>
          <p:cNvSpPr txBox="1"/>
          <p:nvPr/>
        </p:nvSpPr>
        <p:spPr>
          <a:xfrm>
            <a:off x="9121970" y="2426359"/>
            <a:ext cx="669369" cy="550044"/>
          </a:xfrm>
          <a:prstGeom prst="rect">
            <a:avLst/>
          </a:prstGeom>
          <a:solidFill>
            <a:srgbClr val="A2DDEF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B49739-B657-F555-AEE8-FDA7CFA54504}"/>
              </a:ext>
            </a:extLst>
          </p:cNvPr>
          <p:cNvSpPr/>
          <p:nvPr/>
        </p:nvSpPr>
        <p:spPr>
          <a:xfrm>
            <a:off x="447948" y="268039"/>
            <a:ext cx="20473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222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2026</a:t>
            </a:r>
            <a:r>
              <a:rPr lang="ja-JP" altLang="en-US" sz="3600" b="1" dirty="0">
                <a:ln w="222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年度</a:t>
            </a:r>
            <a:endParaRPr lang="ja-JP" altLang="en-US" sz="3600" b="1" cap="none" spc="0" dirty="0">
              <a:ln w="2222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266FD4E-FBBD-CB1B-76AC-A54B1781D24A}"/>
              </a:ext>
            </a:extLst>
          </p:cNvPr>
          <p:cNvSpPr/>
          <p:nvPr/>
        </p:nvSpPr>
        <p:spPr>
          <a:xfrm>
            <a:off x="1168458" y="731613"/>
            <a:ext cx="48013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健康ウォーク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F5E84F-8C5D-63A0-79C3-7AA6FEEF2C73}"/>
              </a:ext>
            </a:extLst>
          </p:cNvPr>
          <p:cNvSpPr/>
          <p:nvPr/>
        </p:nvSpPr>
        <p:spPr>
          <a:xfrm>
            <a:off x="-7873945" y="3606445"/>
            <a:ext cx="5325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ここに文字を入力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3BDCC0-A28E-38C8-3A73-9E44E7C7B891}"/>
              </a:ext>
            </a:extLst>
          </p:cNvPr>
          <p:cNvSpPr txBox="1"/>
          <p:nvPr/>
        </p:nvSpPr>
        <p:spPr>
          <a:xfrm>
            <a:off x="3886791" y="4159502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（入園料は健保で負担します）</a:t>
            </a:r>
          </a:p>
        </p:txBody>
      </p:sp>
    </p:spTree>
    <p:extLst>
      <p:ext uri="{BB962C8B-B14F-4D97-AF65-F5344CB8AC3E}">
        <p14:creationId xmlns:p14="http://schemas.microsoft.com/office/powerpoint/2010/main" val="97918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187</Words>
  <Application>Microsoft Office PowerPoint</Application>
  <PresentationFormat>ユーザー設定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游ゴシック</vt:lpstr>
      <vt:lpstr>Meiryo UI</vt:lpstr>
      <vt:lpstr>Calibri</vt:lpstr>
      <vt:lpstr>BIZ UDゴシック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【共有】R8健康ウォークチラシ</dc:title>
  <dc:creator>澤田　拓也</dc:creator>
  <cp:lastModifiedBy>中根　千明</cp:lastModifiedBy>
  <cp:revision>12</cp:revision>
  <cp:lastPrinted>2026-02-24T23:57:14Z</cp:lastPrinted>
  <dcterms:created xsi:type="dcterms:W3CDTF">2006-08-16T00:00:00Z</dcterms:created>
  <dcterms:modified xsi:type="dcterms:W3CDTF">2026-02-25T00:05:00Z</dcterms:modified>
  <dc:identifier>DAG-ja-DdJU</dc:identifier>
</cp:coreProperties>
</file>